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9" r:id="rId9"/>
    <p:sldId id="262" r:id="rId10"/>
    <p:sldId id="268" r:id="rId11"/>
    <p:sldId id="263" r:id="rId12"/>
    <p:sldId id="264" r:id="rId13"/>
    <p:sldId id="267" r:id="rId14"/>
    <p:sldId id="270" r:id="rId15"/>
    <p:sldId id="265" r:id="rId16"/>
  </p:sldIdLst>
  <p:sldSz cx="12192000" cy="6858000"/>
  <p:notesSz cx="7102475" cy="9388475"/>
  <p:embeddedFontLst>
    <p:embeddedFont>
      <p:font typeface="Gill Sans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j8DDHmVyYqT4uTRxJz9DBV+rh3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ra Jadhav" userId="98270317723beda4" providerId="LiveId" clId="{24C5CA22-DBF6-4D5E-B2D8-4F0BEC645C29}"/>
    <pc:docChg chg="modSld sldOrd">
      <pc:chgData name="Swara Jadhav" userId="98270317723beda4" providerId="LiveId" clId="{24C5CA22-DBF6-4D5E-B2D8-4F0BEC645C29}" dt="2025-08-24T16:40:59.155" v="2" actId="1076"/>
      <pc:docMkLst>
        <pc:docMk/>
      </pc:docMkLst>
      <pc:sldChg chg="modSp mod">
        <pc:chgData name="Swara Jadhav" userId="98270317723beda4" providerId="LiveId" clId="{24C5CA22-DBF6-4D5E-B2D8-4F0BEC645C29}" dt="2025-08-24T16:40:59.155" v="2" actId="1076"/>
        <pc:sldMkLst>
          <pc:docMk/>
          <pc:sldMk cId="0" sldId="265"/>
        </pc:sldMkLst>
        <pc:picChg chg="mod">
          <ac:chgData name="Swara Jadhav" userId="98270317723beda4" providerId="LiveId" clId="{24C5CA22-DBF6-4D5E-B2D8-4F0BEC645C29}" dt="2025-08-24T16:40:59.155" v="2" actId="1076"/>
          <ac:picMkLst>
            <pc:docMk/>
            <pc:sldMk cId="0" sldId="265"/>
            <ac:picMk id="193" creationId="{00000000-0000-0000-0000-000000000000}"/>
          </ac:picMkLst>
        </pc:picChg>
      </pc:sldChg>
      <pc:sldChg chg="ord">
        <pc:chgData name="Swara Jadhav" userId="98270317723beda4" providerId="LiveId" clId="{24C5CA22-DBF6-4D5E-B2D8-4F0BEC645C29}" dt="2025-08-24T16:40:49.242" v="1"/>
        <pc:sldMkLst>
          <pc:docMk/>
          <pc:sldMk cId="0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81a8d2e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81a8d2e46_0_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2000" cy="3696600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81a8d2e46_0_0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00" cy="471000"/>
          </a:xfrm>
          <a:prstGeom prst="rect">
            <a:avLst/>
          </a:prstGeom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7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7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br>
              <a:rPr lang="en-IN"/>
            </a:br>
            <a:endParaRPr/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923"/>
            <a:ext cx="12192000" cy="6026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DEEP CLEANING ACTIVITY </a:t>
            </a:r>
          </a:p>
        </p:txBody>
      </p:sp>
      <p:pic>
        <p:nvPicPr>
          <p:cNvPr id="5122" name="Picture 2" descr="C:\Users\Mana\OneDrive\Desktop\vs photo\IMG-20210219-WA0035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2514600" cy="46021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28920"/>
            <a:ext cx="1752598" cy="10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C:\Users\VARSHA\Downloads\IMG-20210817-WA00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1676400"/>
            <a:ext cx="2743200" cy="4648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99" name="Picture 3" descr="C:\Users\VARSHA\Downloads\IMG-20210730-WA000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1676400"/>
            <a:ext cx="2743200" cy="4648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100" name="Picture 4" descr="C:\Users\VARSHA\Downloads\IMG-20210710-WA0039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96400" y="1676400"/>
            <a:ext cx="2667000" cy="4648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3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0" y="2019480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7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7"/>
          <p:cNvCxnSpPr/>
          <p:nvPr/>
        </p:nvCxnSpPr>
        <p:spPr>
          <a:xfrm>
            <a:off x="1451581" y="2146542"/>
            <a:ext cx="3272095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7"/>
          <p:cNvSpPr txBox="1"/>
          <p:nvPr/>
        </p:nvSpPr>
        <p:spPr>
          <a:xfrm>
            <a:off x="1451580" y="3122496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 sz="3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92341" y="2303047"/>
            <a:ext cx="3731335" cy="26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Font typeface="Gill Sans"/>
              <a:buNone/>
            </a:pPr>
            <a:r>
              <a:rPr lang="en-IN" b="1">
                <a:solidFill>
                  <a:srgbClr val="00B0F0"/>
                </a:solidFill>
              </a:rPr>
              <a:t>OUR LEGAL COMPLIANCES</a:t>
            </a:r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>
            <a:off x="4723675" y="805681"/>
            <a:ext cx="7008783" cy="4578019"/>
            <a:chOff x="0" y="1725"/>
            <a:chExt cx="7008783" cy="4578019"/>
          </a:xfrm>
        </p:grpSpPr>
        <p:cxnSp>
          <p:nvCxnSpPr>
            <p:cNvPr id="166" name="Google Shape;166;p7"/>
            <p:cNvCxnSpPr/>
            <p:nvPr/>
          </p:nvCxnSpPr>
          <p:spPr>
            <a:xfrm>
              <a:off x="0" y="1725"/>
              <a:ext cx="7008783" cy="0"/>
            </a:xfrm>
            <a:prstGeom prst="straightConnector1">
              <a:avLst/>
            </a:prstGeom>
            <a:solidFill>
              <a:schemeClr val="lt1"/>
            </a:solidFill>
            <a:ln w="15875" cap="flat" cmpd="sng">
              <a:solidFill>
                <a:srgbClr val="4F63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7" name="Google Shape;167;p7"/>
            <p:cNvSpPr/>
            <p:nvPr/>
          </p:nvSpPr>
          <p:spPr>
            <a:xfrm>
              <a:off x="0" y="1725"/>
              <a:ext cx="7001938" cy="1396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 txBox="1"/>
            <p:nvPr/>
          </p:nvSpPr>
          <p:spPr>
            <a:xfrm>
              <a:off x="0" y="1725"/>
              <a:ext cx="7001938" cy="1396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n-IN" sz="2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Provident Fund Registration number :THVSH1725018000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n-IN" sz="2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ESIC: </a:t>
              </a:r>
              <a:r>
                <a:rPr lang="en-IN" sz="2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31001131570001019</a:t>
              </a:r>
              <a:endParaRPr sz="4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69" name="Google Shape;169;p7"/>
            <p:cNvCxnSpPr/>
            <p:nvPr/>
          </p:nvCxnSpPr>
          <p:spPr>
            <a:xfrm>
              <a:off x="0" y="1398665"/>
              <a:ext cx="7008783" cy="0"/>
            </a:xfrm>
            <a:prstGeom prst="straightConnector1">
              <a:avLst/>
            </a:prstGeom>
            <a:solidFill>
              <a:schemeClr val="lt1"/>
            </a:solidFill>
            <a:ln w="15875" cap="flat" cmpd="sng">
              <a:solidFill>
                <a:srgbClr val="4F63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" name="Google Shape;170;p7"/>
            <p:cNvSpPr/>
            <p:nvPr/>
          </p:nvSpPr>
          <p:spPr>
            <a:xfrm>
              <a:off x="0" y="1398665"/>
              <a:ext cx="7008783" cy="106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 txBox="1"/>
            <p:nvPr/>
          </p:nvSpPr>
          <p:spPr>
            <a:xfrm>
              <a:off x="0" y="1398665"/>
              <a:ext cx="7008783" cy="106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n-IN" sz="2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GSTIN Number : 27AEVPJ0307C2ZQ</a:t>
              </a:r>
              <a:endParaRPr sz="2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72" name="Google Shape;172;p7"/>
            <p:cNvCxnSpPr/>
            <p:nvPr/>
          </p:nvCxnSpPr>
          <p:spPr>
            <a:xfrm>
              <a:off x="0" y="2459025"/>
              <a:ext cx="7008783" cy="0"/>
            </a:xfrm>
            <a:prstGeom prst="straightConnector1">
              <a:avLst/>
            </a:prstGeom>
            <a:solidFill>
              <a:schemeClr val="lt1"/>
            </a:solidFill>
            <a:ln w="15875" cap="flat" cmpd="sng">
              <a:solidFill>
                <a:srgbClr val="4F63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3" name="Google Shape;173;p7"/>
            <p:cNvSpPr/>
            <p:nvPr/>
          </p:nvSpPr>
          <p:spPr>
            <a:xfrm>
              <a:off x="0" y="2459025"/>
              <a:ext cx="7008783" cy="106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 txBox="1"/>
            <p:nvPr/>
          </p:nvSpPr>
          <p:spPr>
            <a:xfrm>
              <a:off x="0" y="2459025"/>
              <a:ext cx="7008783" cy="106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n-IN" sz="2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Profession Tax Number : 27291589958P</a:t>
              </a:r>
              <a:endParaRPr sz="2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75" name="Google Shape;175;p7"/>
            <p:cNvCxnSpPr/>
            <p:nvPr/>
          </p:nvCxnSpPr>
          <p:spPr>
            <a:xfrm>
              <a:off x="0" y="3519385"/>
              <a:ext cx="7008783" cy="0"/>
            </a:xfrm>
            <a:prstGeom prst="straightConnector1">
              <a:avLst/>
            </a:prstGeom>
            <a:solidFill>
              <a:schemeClr val="lt1"/>
            </a:solidFill>
            <a:ln w="15875" cap="flat" cmpd="sng">
              <a:solidFill>
                <a:srgbClr val="4F63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6" name="Google Shape;176;p7"/>
            <p:cNvSpPr/>
            <p:nvPr/>
          </p:nvSpPr>
          <p:spPr>
            <a:xfrm>
              <a:off x="0" y="3519385"/>
              <a:ext cx="7008783" cy="106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 txBox="1"/>
            <p:nvPr/>
          </p:nvSpPr>
          <p:spPr>
            <a:xfrm>
              <a:off x="0" y="3519385"/>
              <a:ext cx="7008783" cy="106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n-IN" sz="26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Udyog Aadhar Number : MH18D0028301</a:t>
              </a:r>
              <a:endParaRPr sz="2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78" name="Google Shape;17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" y="28920"/>
            <a:ext cx="2285997" cy="126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2738414" y="214290"/>
            <a:ext cx="8058165" cy="85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Gill Sans"/>
              <a:buNone/>
            </a:pPr>
            <a:r>
              <a:rPr lang="en-IN" sz="4000" b="1" dirty="0">
                <a:solidFill>
                  <a:srgbClr val="00B0F0"/>
                </a:solidFill>
              </a:rPr>
              <a:t>OUR CLIENTS</a:t>
            </a:r>
            <a:r>
              <a:rPr lang="en-IN" b="1" dirty="0">
                <a:solidFill>
                  <a:srgbClr val="00B0F0"/>
                </a:solidFill>
              </a:rPr>
              <a:t> </a:t>
            </a:r>
            <a:endParaRPr/>
          </a:p>
        </p:txBody>
      </p:sp>
      <p:sp>
        <p:nvSpPr>
          <p:cNvPr id="185" name="Google Shape;185;p8"/>
          <p:cNvSpPr txBox="1">
            <a:spLocks noGrp="1"/>
          </p:cNvSpPr>
          <p:nvPr>
            <p:ph idx="1"/>
          </p:nvPr>
        </p:nvSpPr>
        <p:spPr>
          <a:xfrm>
            <a:off x="452398" y="1066800"/>
            <a:ext cx="9453602" cy="505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>
              <a:lnSpc>
                <a:spcPct val="120000"/>
              </a:lnSpc>
              <a:spcBef>
                <a:spcPts val="0"/>
              </a:spcBef>
              <a:buSzPts val="2000"/>
            </a:pPr>
            <a:r>
              <a:rPr lang="en-IN" sz="1800" b="1" dirty="0"/>
              <a:t>01. </a:t>
            </a:r>
            <a:r>
              <a:rPr lang="en-IN" sz="2000" b="1" dirty="0"/>
              <a:t> MGM Hospital &amp; Research Centre (C.B.D </a:t>
            </a:r>
            <a:r>
              <a:rPr lang="en-IN" sz="2000" b="1" dirty="0" err="1"/>
              <a:t>Belapur</a:t>
            </a:r>
            <a:r>
              <a:rPr lang="en-IN" sz="2000" b="1" dirty="0"/>
              <a:t>) </a:t>
            </a:r>
            <a:r>
              <a:rPr lang="en-IN" sz="2000" b="1" dirty="0" err="1"/>
              <a:t>Navi</a:t>
            </a:r>
            <a:r>
              <a:rPr lang="en-IN" sz="2000" b="1" dirty="0"/>
              <a:t> Mumbai.</a:t>
            </a:r>
            <a:endParaRPr lang="en-IN" sz="2800" b="1" dirty="0"/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02.  MGM Hospital &amp; Research Centre (</a:t>
            </a:r>
            <a:r>
              <a:rPr lang="en-IN" sz="2000" b="1" dirty="0" err="1"/>
              <a:t>Sanpada</a:t>
            </a:r>
            <a:r>
              <a:rPr lang="en-IN" sz="2000" b="1" dirty="0"/>
              <a:t>) </a:t>
            </a:r>
            <a:r>
              <a:rPr lang="en-IN" sz="2000" b="1" dirty="0" err="1"/>
              <a:t>Navi</a:t>
            </a:r>
            <a:r>
              <a:rPr lang="en-IN" sz="2000" b="1" dirty="0"/>
              <a:t> Mumbai.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03.  MGM Nursing collage (</a:t>
            </a:r>
            <a:r>
              <a:rPr lang="en-IN" sz="2000" b="1" dirty="0" err="1"/>
              <a:t>Nerul</a:t>
            </a:r>
            <a:r>
              <a:rPr lang="en-IN" sz="2000" b="1" dirty="0"/>
              <a:t> </a:t>
            </a:r>
            <a:r>
              <a:rPr lang="en-IN" sz="2000" b="1" dirty="0" err="1"/>
              <a:t>Navi</a:t>
            </a:r>
            <a:r>
              <a:rPr lang="en-IN" sz="2000" b="1" dirty="0"/>
              <a:t> Mumbai)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04. </a:t>
            </a:r>
            <a:r>
              <a:rPr lang="en-US" sz="2000" b="1" dirty="0"/>
              <a:t>Emerald Club (Chembur Mumbai)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05.  Club Emerald (Royal Palm </a:t>
            </a:r>
            <a:r>
              <a:rPr lang="en-IN" sz="2000" b="1" dirty="0" err="1"/>
              <a:t>Goregaon</a:t>
            </a:r>
            <a:r>
              <a:rPr lang="en-IN" sz="2000" b="1" dirty="0"/>
              <a:t>)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06.  Perfect Decor for Lawns.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07. Acres Club for banquets Events.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08. Desai Resort (</a:t>
            </a:r>
            <a:r>
              <a:rPr lang="en-IN" sz="2000" b="1" dirty="0" err="1"/>
              <a:t>Chiplun</a:t>
            </a:r>
            <a:r>
              <a:rPr lang="en-IN" sz="2000" b="1" dirty="0"/>
              <a:t>)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09. </a:t>
            </a:r>
            <a:r>
              <a:rPr lang="en-IN" sz="2000" b="1" dirty="0" err="1"/>
              <a:t>Viraj</a:t>
            </a:r>
            <a:r>
              <a:rPr lang="en-IN" sz="2000" b="1" dirty="0"/>
              <a:t> Steels (</a:t>
            </a:r>
            <a:r>
              <a:rPr lang="en-IN" sz="2000" b="1" dirty="0" err="1"/>
              <a:t>Bhoisar</a:t>
            </a:r>
            <a:r>
              <a:rPr lang="en-IN" sz="2000" b="1" dirty="0"/>
              <a:t>)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10. Dr. J. J </a:t>
            </a:r>
            <a:r>
              <a:rPr lang="en-IN" sz="2000" b="1" dirty="0" err="1"/>
              <a:t>Magdum</a:t>
            </a:r>
            <a:r>
              <a:rPr lang="en-IN" sz="2000" b="1" dirty="0"/>
              <a:t> College of Engineering (</a:t>
            </a:r>
            <a:r>
              <a:rPr lang="en-IN" sz="2000" b="1" dirty="0" err="1"/>
              <a:t>Jaysingpur</a:t>
            </a:r>
            <a:r>
              <a:rPr lang="en-IN" sz="2000" b="1" dirty="0"/>
              <a:t>)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11. KPT Industries Ltd. (Kolhapur) 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000" b="1" dirty="0"/>
              <a:t>12. </a:t>
            </a:r>
            <a:r>
              <a:rPr lang="en-IN" sz="2000" b="1" dirty="0" err="1"/>
              <a:t>Inspirea</a:t>
            </a:r>
            <a:r>
              <a:rPr lang="en-IN" sz="2000" b="1" dirty="0"/>
              <a:t> (Data Entry Bombay Hospital)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endParaRPr lang="en-IN" sz="2400" b="1" dirty="0"/>
          </a:p>
          <a:p>
            <a:pPr marL="0" lvl="0" indent="0">
              <a:lnSpc>
                <a:spcPct val="120000"/>
              </a:lnSpc>
              <a:spcBef>
                <a:spcPts val="1000"/>
              </a:spcBef>
              <a:buNone/>
            </a:pPr>
            <a:endParaRPr lang="en-IN" sz="3300" b="1" dirty="0"/>
          </a:p>
        </p:txBody>
      </p:sp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28920"/>
            <a:ext cx="1600198" cy="88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10915685" cy="116205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/>
                </a:solidFill>
              </a:rPr>
              <a:t>Our Achievements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4098" name="Picture 2" descr="C:\Users\Mana\OneDrive\Desktop\vs photo\MGM Swachabharat abhiyan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420" t="2174" r="3076"/>
          <a:stretch>
            <a:fillRect/>
          </a:stretch>
        </p:blipFill>
        <p:spPr bwMode="auto">
          <a:xfrm rot="16200000">
            <a:off x="6884201" y="-845373"/>
            <a:ext cx="2952772" cy="59007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28920"/>
            <a:ext cx="1478257" cy="73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VARSHA\Downloads\IMG-20211206-WA003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733800"/>
            <a:ext cx="5943600" cy="2895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8" name="Picture 4" descr="C:\Users\VARSHA\Desktop\IMG-20211206-WA0023 (1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1524000"/>
            <a:ext cx="4953000" cy="381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533400"/>
            <a:ext cx="5291667" cy="55927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b="1" dirty="0"/>
              <a:t>FINANCE &amp; ADMIN HEAD  (VS FACILITY MANAGEMENT SERVICES)</a:t>
            </a:r>
          </a:p>
          <a:p>
            <a:pPr>
              <a:buNone/>
            </a:pPr>
            <a:r>
              <a:rPr lang="en-US" sz="1400" b="1" dirty="0"/>
              <a:t>&amp; PRESIDENT  FOR SAMBODHI FOUNDATION</a:t>
            </a:r>
          </a:p>
          <a:p>
            <a:pPr>
              <a:buNone/>
            </a:pPr>
            <a:r>
              <a:rPr lang="en-US" sz="1400" b="1" dirty="0"/>
              <a:t>MRS. VARSHA JADHAV</a:t>
            </a:r>
          </a:p>
          <a:p>
            <a:pPr>
              <a:buNone/>
            </a:pPr>
            <a:endParaRPr lang="en-US" sz="1400" dirty="0"/>
          </a:p>
          <a:p>
            <a:pPr algn="just">
              <a:buNone/>
            </a:pPr>
            <a:r>
              <a:rPr lang="en-US" sz="1400" dirty="0"/>
              <a:t>HAVING 17 YEARS OF EXPERIENCE IN FINANCE AND ADMINISTRATION .</a:t>
            </a:r>
          </a:p>
          <a:p>
            <a:pPr algn="just">
              <a:buNone/>
            </a:pPr>
            <a:r>
              <a:rPr lang="en-US" sz="1400" dirty="0"/>
              <a:t>WORKING PASSIONATELY  FOR SAMBODHI FOUNDATION BY:</a:t>
            </a:r>
          </a:p>
          <a:p>
            <a:pPr algn="just"/>
            <a:r>
              <a:rPr lang="en-US" sz="1400" dirty="0"/>
              <a:t>PROVIDING EDUICATION TO  STUDENTS IN NEED.</a:t>
            </a:r>
          </a:p>
          <a:p>
            <a:pPr algn="just"/>
            <a:r>
              <a:rPr lang="en-US" sz="1400" dirty="0"/>
              <a:t>CREATING AWARENESS IN SPORTS. </a:t>
            </a:r>
          </a:p>
          <a:p>
            <a:pPr algn="just"/>
            <a:r>
              <a:rPr lang="en-US" sz="1400" dirty="0"/>
              <a:t>PROVIDING  JOBS  FOR THE YOUTHS AS PER THEIR EDUICATION AND SKILS.</a:t>
            </a:r>
          </a:p>
          <a:p>
            <a:pPr algn="just"/>
            <a:r>
              <a:rPr lang="en-US" sz="1400" dirty="0"/>
              <a:t>PROVIDING JOBS AND AN OPPORTUNITY TO SETUP THEIR OWN BUSINESS TO OUR YOUNG GENERATION .</a:t>
            </a:r>
          </a:p>
          <a:p>
            <a:pPr algn="just"/>
            <a:r>
              <a:rPr lang="en-US" sz="1400" dirty="0"/>
              <a:t> EMPOVERING WOMEN IN NEED BY GIVING SMALL JOB OPERTUNITY AND BUSINESS OPERTUNITIES.</a:t>
            </a:r>
          </a:p>
          <a:p>
            <a:pPr algn="just"/>
            <a:r>
              <a:rPr lang="en-US" sz="1400" dirty="0"/>
              <a:t>WORKING FOR ENVIRONMENT AND SUSTAINABLE GROWTH IN MUMBAI &amp; SOON FOR OUR STATE &amp; OUR COUNTRY.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FOUNDER OF VS FACILITY MANAGEMENT SERVICES</a:t>
            </a:r>
          </a:p>
          <a:p>
            <a:r>
              <a:rPr lang="en-US" b="1" dirty="0"/>
              <a:t>MR. AMIT JADHAV</a:t>
            </a:r>
          </a:p>
          <a:p>
            <a:endParaRPr lang="en-US" dirty="0"/>
          </a:p>
          <a:p>
            <a:pPr algn="just"/>
            <a:r>
              <a:rPr lang="en-US" dirty="0"/>
              <a:t>VS FACILITY MANAGEMENT STARTED IN 2014, Mr. AMIT JADHAV , HAVING 20 YEARS OF EXPERIENCE IN HOSPITALITY INDUSTRIES . </a:t>
            </a:r>
          </a:p>
          <a:p>
            <a:pPr algn="just"/>
            <a:r>
              <a:rPr lang="en-US" dirty="0"/>
              <a:t>WE WORKED IN SOME OF THE PRIME PROPERTIES,</a:t>
            </a:r>
          </a:p>
          <a:p>
            <a:pPr algn="just"/>
            <a:r>
              <a:rPr lang="en-US" dirty="0"/>
              <a:t>GIVING HIS BEST SERVICES, WE PROMTED GRADUALY FROM EXECUTIVE TO ASSTSTANT GENERAL MANAGER.</a:t>
            </a:r>
          </a:p>
          <a:p>
            <a:pPr algn="just"/>
            <a:r>
              <a:rPr lang="en-US" dirty="0"/>
              <a:t>HE STARTED HIS JOURNY IN THIS BUSINESS WITH 2 STAFF AND NOW WE HAVE 200 STAFF.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SOME PART OF THE INCOME JANURTED IS USED FOR THE SOACIAL CAUSES, AS WE ALSO RUN THE NGO NAMED SAMBODHI FOUNDATION. WHO WORKS FOR EDUCATION  &amp;  GETTING JOBS FOR YOUTHS &amp; WOMENS AND MANY MORE ACTIVITIES.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pic>
        <p:nvPicPr>
          <p:cNvPr id="5" name="Google Shape;13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667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09999" y="273050"/>
            <a:ext cx="810687" cy="33655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/>
          </a:p>
        </p:txBody>
      </p:sp>
      <p:sp>
        <p:nvSpPr>
          <p:cNvPr id="192" name="Google Shape;192;p9"/>
          <p:cNvSpPr txBox="1">
            <a:spLocks noGrp="1"/>
          </p:cNvSpPr>
          <p:nvPr>
            <p:ph idx="1"/>
          </p:nvPr>
        </p:nvSpPr>
        <p:spPr>
          <a:xfrm>
            <a:off x="1451581" y="2130348"/>
            <a:ext cx="9603275" cy="259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spcBef>
                <a:spcPts val="1000"/>
              </a:spcBef>
              <a:buSzPts val="3359"/>
              <a:buNone/>
            </a:pPr>
            <a:r>
              <a:rPr lang="en-US" dirty="0"/>
              <a:t>Contact Us:</a:t>
            </a:r>
            <a:br>
              <a:rPr lang="en-US" dirty="0"/>
            </a:br>
            <a:r>
              <a:rPr lang="en-US" dirty="0"/>
              <a:t>Phone: 9819693499 / 8097711221</a:t>
            </a:r>
            <a:br>
              <a:rPr lang="en-US" dirty="0"/>
            </a:br>
            <a:r>
              <a:rPr lang="en-US" dirty="0"/>
              <a:t>Email: vs.fmsgroups@gmail.com</a:t>
            </a:r>
            <a:br>
              <a:rPr lang="en-US" dirty="0"/>
            </a:br>
            <a:r>
              <a:rPr lang="en-US" dirty="0"/>
              <a:t>Thank you for your time and interest!</a:t>
            </a: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59"/>
              <a:buNone/>
            </a:pPr>
            <a:endParaRPr dirty="0"/>
          </a:p>
        </p:txBody>
      </p:sp>
      <p:pic>
        <p:nvPicPr>
          <p:cNvPr id="193" name="Google Shape;193;p9" descr="image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06" y="-76200"/>
            <a:ext cx="12192000" cy="2130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595274" y="1219200"/>
            <a:ext cx="371477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Gill Sans"/>
              <a:buNone/>
            </a:pPr>
            <a:r>
              <a:rPr lang="en-IN" sz="2800" dirty="0">
                <a:solidFill>
                  <a:schemeClr val="bg2"/>
                </a:solidFill>
              </a:rPr>
              <a:t>ABOUT US</a:t>
            </a:r>
            <a:endParaRPr sz="2800">
              <a:solidFill>
                <a:schemeClr val="bg2"/>
              </a:solidFill>
            </a:endParaRPr>
          </a:p>
        </p:txBody>
      </p:sp>
      <p:pic>
        <p:nvPicPr>
          <p:cNvPr id="6" name="Google Shape;142;p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4767263" y="571480"/>
            <a:ext cx="6815137" cy="51113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3" name="Google Shape;113;p2"/>
          <p:cNvSpPr txBox="1">
            <a:spLocks noGrp="1"/>
          </p:cNvSpPr>
          <p:nvPr>
            <p:ph type="body" sz="half" idx="2"/>
          </p:nvPr>
        </p:nvSpPr>
        <p:spPr>
          <a:xfrm>
            <a:off x="666712" y="1752600"/>
            <a:ext cx="4000527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 dirty="0"/>
              <a:t> 20+ years of industry experience in hospitality and facility management.</a:t>
            </a:r>
          </a:p>
          <a:p>
            <a:endParaRPr lang="en-US" sz="1800" dirty="0"/>
          </a:p>
          <a:p>
            <a:pPr>
              <a:buFont typeface="Arial" pitchFamily="34" charset="0"/>
              <a:buChar char="•"/>
            </a:pPr>
            <a:r>
              <a:rPr lang="en-US" sz="1800" dirty="0"/>
              <a:t> Specialized in housekeeping, manpower outsourcing, and facility maintenance.</a:t>
            </a:r>
          </a:p>
          <a:p>
            <a:endParaRPr lang="en-US" sz="1800" dirty="0"/>
          </a:p>
          <a:p>
            <a:pPr>
              <a:buFont typeface="Arial" pitchFamily="34" charset="0"/>
              <a:buChar char="•"/>
            </a:pPr>
            <a:r>
              <a:rPr lang="en-US" sz="1800" dirty="0"/>
              <a:t> Empowering workers with training, recognition, and meaningful employment.</a:t>
            </a: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800"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" y="28920"/>
            <a:ext cx="1523998" cy="961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371600"/>
            <a:ext cx="4011084" cy="6096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/>
                </a:solidFill>
              </a:rPr>
              <a:t>Our Cleaning Philosophy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86000"/>
            <a:ext cx="4011084" cy="3840166"/>
          </a:xfrm>
        </p:spPr>
        <p:txBody>
          <a:bodyPr>
            <a:normAutofit/>
          </a:bodyPr>
          <a:lstStyle/>
          <a:p>
            <a:r>
              <a:rPr lang="en-IN" sz="2800" dirty="0"/>
              <a:t>We believe “a clean working and living environment is a healthy working and living environment”.</a:t>
            </a:r>
            <a:endParaRPr lang="en-US" sz="28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838" b="6946"/>
          <a:stretch>
            <a:fillRect/>
          </a:stretch>
        </p:blipFill>
        <p:spPr bwMode="auto">
          <a:xfrm>
            <a:off x="4767263" y="643930"/>
            <a:ext cx="6758025" cy="47853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28920"/>
            <a:ext cx="2057398" cy="103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2590800" y="1143000"/>
            <a:ext cx="8822195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Gill Sans"/>
              <a:buNone/>
            </a:pPr>
            <a:r>
              <a:rPr lang="en-IN" sz="2800" b="1" dirty="0">
                <a:solidFill>
                  <a:srgbClr val="0070C0"/>
                </a:solidFill>
              </a:rPr>
              <a:t>WHY GO FOR VS FACILITY MANAGEMENT SERVICE?</a:t>
            </a:r>
            <a:endParaRPr sz="2800"/>
          </a:p>
        </p:txBody>
      </p:sp>
      <p:sp>
        <p:nvSpPr>
          <p:cNvPr id="120" name="Google Shape;120;p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70"/>
              <a:buNone/>
            </a:pPr>
            <a:r>
              <a:rPr lang="en-IN" sz="2800" b="1" u="sng" dirty="0">
                <a:solidFill>
                  <a:srgbClr val="FF0000"/>
                </a:solidFill>
              </a:rPr>
              <a:t>We provide range of services 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70"/>
              <a:buChar char="•"/>
            </a:pPr>
            <a:r>
              <a:rPr lang="en-US" sz="2400" dirty="0"/>
              <a:t>Housekeeping Services</a:t>
            </a:r>
          </a:p>
          <a:p>
            <a:r>
              <a:rPr lang="en-US" sz="2400" dirty="0"/>
              <a:t>Front Desk/Data Entry Operators</a:t>
            </a:r>
          </a:p>
          <a:p>
            <a:r>
              <a:rPr lang="en-US" sz="2400" dirty="0"/>
              <a:t>Hospital Support Staff (Ward Attendants - Male/Female)</a:t>
            </a:r>
          </a:p>
          <a:p>
            <a:r>
              <a:rPr lang="en-US" sz="2400" dirty="0"/>
              <a:t>Swimming Pool Maintenance Staff</a:t>
            </a:r>
          </a:p>
          <a:p>
            <a:r>
              <a:rPr lang="en-US" sz="2400" dirty="0"/>
              <a:t>Electricians and Plumbers</a:t>
            </a:r>
          </a:p>
          <a:p>
            <a:r>
              <a:rPr lang="en-US" sz="2400" dirty="0"/>
              <a:t>Gardeners, Pantry Boys, Stewards, Room Attendants</a:t>
            </a:r>
          </a:p>
          <a:p>
            <a:r>
              <a:rPr lang="en-US" sz="2400" dirty="0"/>
              <a:t>Housekeeping Cleaning Materials</a:t>
            </a:r>
          </a:p>
          <a:p>
            <a:r>
              <a:rPr lang="en-US" sz="2400" dirty="0"/>
              <a:t>Services for Malls, Clubs, Hotels, Resorts, Schools, Hospitals</a:t>
            </a:r>
          </a:p>
          <a:p>
            <a:pPr marL="22860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endParaRPr sz="2400"/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28920"/>
            <a:ext cx="2057398" cy="111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1738282" y="1295400"/>
            <a:ext cx="3671918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Gill Sans"/>
              <a:buNone/>
            </a:pPr>
            <a:r>
              <a:rPr lang="en-IN" sz="2800" b="1" dirty="0">
                <a:solidFill>
                  <a:srgbClr val="0070C0"/>
                </a:solidFill>
              </a:rPr>
              <a:t>STRENGTHS</a:t>
            </a:r>
            <a:endParaRPr sz="2800" b="1">
              <a:solidFill>
                <a:srgbClr val="0070C0"/>
              </a:solidFill>
            </a:endParaRPr>
          </a:p>
        </p:txBody>
      </p:sp>
      <p:sp>
        <p:nvSpPr>
          <p:cNvPr id="127" name="Google Shape;127;p4"/>
          <p:cNvSpPr txBox="1">
            <a:spLocks noGrp="1"/>
          </p:cNvSpPr>
          <p:nvPr>
            <p:ph idx="1"/>
          </p:nvPr>
        </p:nvSpPr>
        <p:spPr>
          <a:xfrm>
            <a:off x="609600" y="2667000"/>
            <a:ext cx="5486400" cy="323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US" sz="2800" dirty="0"/>
              <a:t>Experienced, energetic, and multi-skilled team</a:t>
            </a:r>
          </a:p>
          <a:p>
            <a:r>
              <a:rPr lang="en-US" sz="2800" dirty="0"/>
              <a:t>Regular job and skill enhancement training</a:t>
            </a:r>
          </a:p>
          <a:p>
            <a:r>
              <a:rPr lang="en-US" sz="2800" dirty="0"/>
              <a:t>Periodic audits and equipment maintenance history</a:t>
            </a:r>
          </a:p>
          <a:p>
            <a:r>
              <a:rPr lang="en-US" sz="2800" dirty="0"/>
              <a:t>Positive and professional working environment</a:t>
            </a: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28920"/>
            <a:ext cx="2209798" cy="13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Mana\OneDrive\Desktop\vs photo\t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1600200"/>
            <a:ext cx="5357850" cy="37333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1447800" y="1295400"/>
            <a:ext cx="960327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Gill Sans"/>
              <a:buNone/>
            </a:pPr>
            <a:r>
              <a:rPr lang="en-IN" sz="4000" b="1" dirty="0">
                <a:solidFill>
                  <a:srgbClr val="0070C0"/>
                </a:solidFill>
              </a:rPr>
              <a:t>OUR VISION &amp; MISSION</a:t>
            </a:r>
            <a:r>
              <a:rPr lang="en-IN" sz="4000" dirty="0">
                <a:solidFill>
                  <a:srgbClr val="0070C0"/>
                </a:solidFill>
              </a:rPr>
              <a:t>.</a:t>
            </a:r>
            <a:br>
              <a:rPr lang="en-IN" sz="4000" dirty="0">
                <a:solidFill>
                  <a:srgbClr val="0070C0"/>
                </a:solidFill>
              </a:rPr>
            </a:br>
            <a:endParaRPr sz="4000">
              <a:solidFill>
                <a:srgbClr val="0070C0"/>
              </a:solidFill>
            </a:endParaRPr>
          </a:p>
        </p:txBody>
      </p:sp>
      <p:sp>
        <p:nvSpPr>
          <p:cNvPr id="134" name="Google Shape;134;p5"/>
          <p:cNvSpPr txBox="1">
            <a:spLocks noGrp="1"/>
          </p:cNvSpPr>
          <p:nvPr>
            <p:ph idx="1"/>
          </p:nvPr>
        </p:nvSpPr>
        <p:spPr>
          <a:xfrm>
            <a:off x="1451581" y="2209799"/>
            <a:ext cx="9603275" cy="328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 sz="2400" dirty="0"/>
              <a:t>We at V.S. Facility Management Services thrive to deliver cost effective and customer centric House Keeping and Facility management solutions to help our Business partners and society at large in building an eco-friendly and cleaner environment.</a:t>
            </a:r>
            <a:endParaRPr sz="2400"/>
          </a:p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buSzPts val="2000"/>
            </a:pPr>
            <a:r>
              <a:rPr lang="en-IN" sz="2400" dirty="0"/>
              <a:t>We aim to become a leading facility management services provider in Mumbai and provide quality services. We are committed to regular training of our employees to enable them to deliver total customer satisfaction.</a:t>
            </a:r>
            <a:endParaRPr sz="2400"/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28920"/>
            <a:ext cx="1828798" cy="119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VARIOUS TYPE OF CLEANING ACTIVITY AND TRAINING CONDUCTED BY TRAINERS</a:t>
            </a:r>
            <a:endParaRPr/>
          </a:p>
        </p:txBody>
      </p:sp>
      <p:pic>
        <p:nvPicPr>
          <p:cNvPr id="141" name="Google Shape;141;p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1581" y="1853757"/>
            <a:ext cx="3715725" cy="34326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8942" y="1857364"/>
            <a:ext cx="3927085" cy="32933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Google Shape;13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" y="28920"/>
            <a:ext cx="1478257" cy="73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353800" cy="487362"/>
          </a:xfrm>
        </p:spPr>
        <p:txBody>
          <a:bodyPr>
            <a:noAutofit/>
          </a:bodyPr>
          <a:lstStyle/>
          <a:p>
            <a:r>
              <a:rPr lang="en-US" sz="2800" dirty="0"/>
              <a:t>PERSONALISED TRAINING /SHIFTING WORK /GROUP TRINING </a:t>
            </a:r>
          </a:p>
        </p:txBody>
      </p:sp>
      <p:pic>
        <p:nvPicPr>
          <p:cNvPr id="2050" name="Picture 2" descr="C:\Users\VARSHA\Downloads\IMG-20210825-WA0015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0" y="3962400"/>
            <a:ext cx="4876800" cy="2590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1" name="Picture 3" descr="C:\Users\VARSHA\Downloads\IMG-20210824-WA001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962400"/>
            <a:ext cx="5105400" cy="2590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2" name="Picture 4" descr="C:\Users\VARSHA\Downloads\IMG-20210829-WA004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066800"/>
            <a:ext cx="5105400" cy="2667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3" name="Picture 5" descr="C:\Users\VARSHA\Downloads\IMG-20210712-WA004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1066800"/>
            <a:ext cx="4800600" cy="2667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81a8d2e46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VARIOUS TYPE OF EQUIPPED CLEANING</a:t>
            </a:r>
            <a:endParaRPr/>
          </a:p>
        </p:txBody>
      </p:sp>
      <p:pic>
        <p:nvPicPr>
          <p:cNvPr id="151" name="Google Shape;151;g981a8d2e4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066800"/>
            <a:ext cx="4929222" cy="2438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2" name="Google Shape;152;g981a8d2e46_0_0"/>
          <p:cNvPicPr preferRelativeResize="0"/>
          <p:nvPr/>
        </p:nvPicPr>
        <p:blipFill>
          <a:blip r:embed="rId4">
            <a:alphaModFix/>
          </a:blip>
          <a:srcRect r="2703" b="7937"/>
          <a:stretch>
            <a:fillRect/>
          </a:stretch>
        </p:blipFill>
        <p:spPr>
          <a:xfrm>
            <a:off x="5867400" y="1066800"/>
            <a:ext cx="5410200" cy="2438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3" descr="C:\Users\Mana\OneDrive\Desktop\vs photo\vacume.jpg"/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33400" y="3810000"/>
            <a:ext cx="4953000" cy="2895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67400" y="3810000"/>
            <a:ext cx="5397500" cy="2895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654</Words>
  <Application>Microsoft Office PowerPoint</Application>
  <PresentationFormat>Widescreen</PresentationFormat>
  <Paragraphs>75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Arial</vt:lpstr>
      <vt:lpstr>Gill Sans</vt:lpstr>
      <vt:lpstr>Office Theme</vt:lpstr>
      <vt:lpstr> </vt:lpstr>
      <vt:lpstr>ABOUT US</vt:lpstr>
      <vt:lpstr>Our Cleaning Philosophy</vt:lpstr>
      <vt:lpstr>WHY GO FOR VS FACILITY MANAGEMENT SERVICE?</vt:lpstr>
      <vt:lpstr>STRENGTHS</vt:lpstr>
      <vt:lpstr>OUR VISION &amp; MISSION. </vt:lpstr>
      <vt:lpstr>VARIOUS TYPE OF CLEANING ACTIVITY AND TRAINING CONDUCTED BY TRAINERS</vt:lpstr>
      <vt:lpstr>PERSONALISED TRAINING /SHIFTING WORK /GROUP TRINING </vt:lpstr>
      <vt:lpstr>VARIOUS TYPE OF EQUIPPED CLEANING</vt:lpstr>
      <vt:lpstr>WEEKLY DEEP CLEANING ACTIVITY </vt:lpstr>
      <vt:lpstr>OUR LEGAL COMPLIANCES</vt:lpstr>
      <vt:lpstr>OUR CLIENTS </vt:lpstr>
      <vt:lpstr>Our Achievements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Amit Jadhav</dc:creator>
  <cp:lastModifiedBy>Swara Jadhav</cp:lastModifiedBy>
  <cp:revision>62</cp:revision>
  <dcterms:created xsi:type="dcterms:W3CDTF">2018-03-30T14:31:18Z</dcterms:created>
  <dcterms:modified xsi:type="dcterms:W3CDTF">2025-08-24T16:52:32Z</dcterms:modified>
</cp:coreProperties>
</file>